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</p:sldMasterIdLst>
  <p:sldIdLst>
    <p:sldId id="256" r:id="rId5"/>
    <p:sldId id="267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58" r:id="rId15"/>
    <p:sldId id="268" r:id="rId16"/>
    <p:sldId id="266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12DEE-C290-4303-B304-E00D307AF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DDA2B3-1AFF-4ABC-8D8A-FC48A21C9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333B8-442F-4864-A10A-E045F76A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B7E54-A776-4B13-B8A1-7ED97804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3FE03-27E8-4C39-B565-29B08074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4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D6987-2053-4FBD-95C8-5F828AB1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25DD02-6AB6-4BCB-9A3D-D2B956E45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2A796-FF78-4D30-A306-9931626D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9D208-AF2A-440C-9BA0-9DABFB52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20DA0-187D-45AF-A9B0-FC68C38F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3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68E07C-DCA2-43F7-9998-607F37A46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EDAFC-DFA7-4553-A2B0-39E5E6258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DE131-A8E7-41B0-B71C-6E46149B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82269-BE82-415B-ABB0-26FE25E5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CA139-DC82-4090-AC79-28F98DE8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2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2D86D-3227-471A-B5E4-26E5BD3D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D44DA-36FE-41D6-9213-3477B5B0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BED9D-7876-4DFC-BDF2-23EAAD9D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B63BD-C937-48C1-A024-0F7130B2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1691-7CF6-48EC-A19E-54E937E9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A755F-5E3F-4D18-82EB-CB81F9BF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A8EFC-9243-4D21-B27B-BB40DE865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86130-D5A9-416C-BD36-8D1EF1A8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FEBC1-5F28-47D7-BE0C-2B25EA92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FFC9B-F12F-42AB-9389-F399D0D8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4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2BBFB-92BD-480F-A861-E994603C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42338-12D5-49FA-ABE5-306A8F123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4C19AB-C9E5-4E57-B154-F21F329F8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F6784E-F3F2-4DDA-8E96-53723977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722CD-D43B-4FA4-AF8D-42BE1661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1092D6-3EEC-44BD-A3CA-B4DED819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0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B1AF-6269-480C-BE02-C65DB69A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20079-2CDB-4395-B652-888A401E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F34F9-B485-49CE-8754-8CC7C04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E78A1E-0788-4380-BDB7-25EE9A82D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B85E60-A309-4557-801A-040B072C2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C9FC66-3A86-40B4-92E0-8166229F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EAC92D-A98F-4D81-9E19-5EB7F252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059529-562A-48D6-A3B8-90329F05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9BE7-8093-4774-9ADE-601D0600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E60DCD-0FDC-46F6-9EB7-3C438641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8F72BC-7D67-422F-A4C8-5721EFF9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72C0C8-F6B7-4E58-BF8C-2C6E8E64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4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F8FFB8-0492-4BBC-97E2-1A6C16B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CC6FC6-6F4E-4CFE-86C3-1530DD45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1CEF9-8210-4489-8985-68DF4752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5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58C52-B387-49F8-959B-CDFA566C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0D1E8-B163-4303-93C1-B0B8F459A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0202F-3CA9-4FAC-BF75-830B2A657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08F8E6-69D7-456C-859A-CB303644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F2359-4010-424A-B41B-35CD4890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DD3E4-22E9-4EB3-B058-D539A53A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4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AC8C9-638B-41F5-B13B-BB220711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093CBB-A42B-467C-A18C-07E2BE9FC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512634-5AD8-4833-8092-ACC8004E0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C0F16-8D14-4ECA-A46C-2B55A084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86171E-4C43-4DCF-9F5C-052E62BF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4E16E-A445-4462-9055-257FAB7D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2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1FD72A-13C7-4AC0-A610-27013655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FF1A5-52F7-425E-AD70-5DDAF4672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635E-0F2A-4E37-82F0-A9124E761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C9A0C-B206-424C-A714-A519902E9D8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6D5BD-16F2-4DCE-8FCF-332FADA1B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08EF3-42E4-4E73-ABB2-1DA00D0E0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24EE6-6D12-476F-8DAE-807EE7A13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4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677729" y="1207991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Face Generator / Face Layer Extraction</a:t>
            </a:r>
            <a:endParaRPr lang="ko-KR" altLang="en-US" sz="2400" b="1" dirty="0"/>
          </a:p>
        </p:txBody>
      </p:sp>
      <p:pic>
        <p:nvPicPr>
          <p:cNvPr id="1026" name="Picture 2" descr="GAN 2.0: NVIDIA's Hyperrealistic Face Generator | by Synced ...">
            <a:extLst>
              <a:ext uri="{FF2B5EF4-FFF2-40B4-BE49-F238E27FC236}">
                <a16:creationId xmlns:a16="http://schemas.microsoft.com/office/drawing/2014/main" id="{6FB33106-AC06-4B24-9498-2DFFCCD5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19" y="4489541"/>
            <a:ext cx="2959228" cy="16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full face mask template | Blue face mask, White ...">
            <a:extLst>
              <a:ext uri="{FF2B5EF4-FFF2-40B4-BE49-F238E27FC236}">
                <a16:creationId xmlns:a16="http://schemas.microsoft.com/office/drawing/2014/main" id="{4E925992-AE06-4F5D-BD83-9A770966D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 t="7633" r="8294" b="6337"/>
          <a:stretch/>
        </p:blipFill>
        <p:spPr bwMode="auto">
          <a:xfrm>
            <a:off x="8250491" y="4489539"/>
            <a:ext cx="1241570" cy="16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8C65E184-E1CC-43C3-A53D-8ADE4F9F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0478" y="4936493"/>
            <a:ext cx="914400" cy="914400"/>
          </a:xfrm>
          <a:prstGeom prst="rect">
            <a:avLst/>
          </a:prstGeom>
        </p:spPr>
      </p:pic>
      <p:pic>
        <p:nvPicPr>
          <p:cNvPr id="4098" name="Picture 2" descr="Deep, diagram, learning, machine, network, nural icon">
            <a:extLst>
              <a:ext uri="{FF2B5EF4-FFF2-40B4-BE49-F238E27FC236}">
                <a16:creationId xmlns:a16="http://schemas.microsoft.com/office/drawing/2014/main" id="{53DEEF29-E059-489E-9FF0-FE404621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07" y="4789925"/>
            <a:ext cx="1207536" cy="12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래픽 1" descr="오른쪽 화살표">
            <a:extLst>
              <a:ext uri="{FF2B5EF4-FFF2-40B4-BE49-F238E27FC236}">
                <a16:creationId xmlns:a16="http://schemas.microsoft.com/office/drawing/2014/main" id="{1670E941-245C-4D67-B485-83B42850D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2100" y="4852090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BAE655-D120-4B0B-8054-EB1B9ACA5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682" y="787820"/>
            <a:ext cx="2665379" cy="26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811952" y="908386"/>
            <a:ext cx="344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NVIDIA Style GAN</a:t>
            </a:r>
            <a:endParaRPr lang="ko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31310F-5306-4030-A508-D69E8A35221D}"/>
              </a:ext>
            </a:extLst>
          </p:cNvPr>
          <p:cNvSpPr/>
          <p:nvPr/>
        </p:nvSpPr>
        <p:spPr>
          <a:xfrm>
            <a:off x="811952" y="1442749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A8F96-1130-47BE-9E56-DACD85A137BB}"/>
              </a:ext>
            </a:extLst>
          </p:cNvPr>
          <p:cNvSpPr txBox="1"/>
          <p:nvPr/>
        </p:nvSpPr>
        <p:spPr>
          <a:xfrm>
            <a:off x="879065" y="2027524"/>
            <a:ext cx="5370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Scale Vector[Non-Pixel To Pixel]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DISENTANGLED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ALTERNATIVE GENERATOR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INTERMEDIATE LATENT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244EF1-E48E-4AA5-B06B-65A4D5F8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177" y="1773274"/>
            <a:ext cx="7288823" cy="316106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7E6749-233B-4DD3-A0A7-6A76174B2E9E}"/>
              </a:ext>
            </a:extLst>
          </p:cNvPr>
          <p:cNvGrpSpPr/>
          <p:nvPr/>
        </p:nvGrpSpPr>
        <p:grpSpPr>
          <a:xfrm>
            <a:off x="234557" y="4891521"/>
            <a:ext cx="9801985" cy="1895847"/>
            <a:chOff x="234557" y="4556823"/>
            <a:chExt cx="9801985" cy="1895847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22AB1A9-26FD-433E-A201-526E99B5A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712" y="5366052"/>
              <a:ext cx="6298047" cy="15487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D83875-D02C-40AD-9971-E3BFA3C3E3E0}"/>
                </a:ext>
              </a:extLst>
            </p:cNvPr>
            <p:cNvSpPr/>
            <p:nvPr/>
          </p:nvSpPr>
          <p:spPr>
            <a:xfrm>
              <a:off x="3551160" y="5201821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683AAC4-02DC-439E-938E-02D0EE8DCD08}"/>
                </a:ext>
              </a:extLst>
            </p:cNvPr>
            <p:cNvSpPr/>
            <p:nvPr/>
          </p:nvSpPr>
          <p:spPr>
            <a:xfrm>
              <a:off x="4629304" y="5209083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694C67F-44B6-489E-8BD0-005A623EDDCB}"/>
                </a:ext>
              </a:extLst>
            </p:cNvPr>
            <p:cNvSpPr/>
            <p:nvPr/>
          </p:nvSpPr>
          <p:spPr>
            <a:xfrm>
              <a:off x="5656888" y="5209082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E0BB23B-10A2-45B5-BFA8-719EC7E064AC}"/>
                </a:ext>
              </a:extLst>
            </p:cNvPr>
            <p:cNvSpPr/>
            <p:nvPr/>
          </p:nvSpPr>
          <p:spPr>
            <a:xfrm>
              <a:off x="6649145" y="5216826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5870D0-E31C-42C4-93F5-0B3C48B827E9}"/>
                </a:ext>
              </a:extLst>
            </p:cNvPr>
            <p:cNvSpPr/>
            <p:nvPr/>
          </p:nvSpPr>
          <p:spPr>
            <a:xfrm>
              <a:off x="7641402" y="5209082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88E373-ADE5-4BB4-A4AA-252F0B00EA31}"/>
                </a:ext>
              </a:extLst>
            </p:cNvPr>
            <p:cNvSpPr/>
            <p:nvPr/>
          </p:nvSpPr>
          <p:spPr>
            <a:xfrm>
              <a:off x="8668986" y="5216826"/>
              <a:ext cx="511728" cy="34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385E1FB-BC66-44F1-9FA8-8DFC11AB983B}"/>
                </a:ext>
              </a:extLst>
            </p:cNvPr>
            <p:cNvCxnSpPr/>
            <p:nvPr/>
          </p:nvCxnSpPr>
          <p:spPr>
            <a:xfrm>
              <a:off x="3564943" y="4990804"/>
              <a:ext cx="64715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DFF4449-4A24-4EDA-8C72-F84E44A9ADB0}"/>
                </a:ext>
              </a:extLst>
            </p:cNvPr>
            <p:cNvCxnSpPr>
              <a:cxnSpLocks/>
            </p:cNvCxnSpPr>
            <p:nvPr/>
          </p:nvCxnSpPr>
          <p:spPr>
            <a:xfrm>
              <a:off x="3564943" y="5797546"/>
              <a:ext cx="64715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E4A4BA-72B8-4FEA-AC5A-E11C2DC40A2E}"/>
                </a:ext>
              </a:extLst>
            </p:cNvPr>
            <p:cNvSpPr/>
            <p:nvPr/>
          </p:nvSpPr>
          <p:spPr>
            <a:xfrm>
              <a:off x="234557" y="4556823"/>
              <a:ext cx="1617773" cy="3495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Z[Generator]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5706CFD-CB65-4979-820A-A303C81F8583}"/>
                </a:ext>
              </a:extLst>
            </p:cNvPr>
            <p:cNvSpPr/>
            <p:nvPr/>
          </p:nvSpPr>
          <p:spPr>
            <a:xfrm>
              <a:off x="583211" y="4963947"/>
              <a:ext cx="384113" cy="4021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EF2E66F-D842-464B-B5A0-3C213FCB9676}"/>
                </a:ext>
              </a:extLst>
            </p:cNvPr>
            <p:cNvSpPr/>
            <p:nvPr/>
          </p:nvSpPr>
          <p:spPr>
            <a:xfrm>
              <a:off x="578328" y="5507256"/>
              <a:ext cx="384113" cy="4021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D9FAA5B-76C3-4FEB-AE00-D3189000F7F1}"/>
                </a:ext>
              </a:extLst>
            </p:cNvPr>
            <p:cNvSpPr/>
            <p:nvPr/>
          </p:nvSpPr>
          <p:spPr>
            <a:xfrm>
              <a:off x="578327" y="6050565"/>
              <a:ext cx="384113" cy="4021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잘린 위쪽 모서리 43">
              <a:extLst>
                <a:ext uri="{FF2B5EF4-FFF2-40B4-BE49-F238E27FC236}">
                  <a16:creationId xmlns:a16="http://schemas.microsoft.com/office/drawing/2014/main" id="{538014A0-EA3F-41BA-B38A-C3B077E5358E}"/>
                </a:ext>
              </a:extLst>
            </p:cNvPr>
            <p:cNvSpPr/>
            <p:nvPr/>
          </p:nvSpPr>
          <p:spPr>
            <a:xfrm rot="5400000">
              <a:off x="1528036" y="5513115"/>
              <a:ext cx="511216" cy="369371"/>
            </a:xfrm>
            <a:prstGeom prst="snip2SameRect">
              <a:avLst>
                <a:gd name="adj1" fmla="val 38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256EF69-4C54-475B-8FAA-B50E8324D321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967324" y="5165000"/>
              <a:ext cx="631635" cy="532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F084C0-1669-41D9-9705-03106A74DAF7}"/>
                </a:ext>
              </a:extLst>
            </p:cNvPr>
            <p:cNvCxnSpPr>
              <a:cxnSpLocks/>
              <a:stCxn id="44" idx="1"/>
              <a:endCxn id="43" idx="6"/>
            </p:cNvCxnSpPr>
            <p:nvPr/>
          </p:nvCxnSpPr>
          <p:spPr>
            <a:xfrm flipH="1">
              <a:off x="962440" y="5697801"/>
              <a:ext cx="636519" cy="553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5C087A0-A3E2-481C-B847-161C5B8887AF}"/>
                </a:ext>
              </a:extLst>
            </p:cNvPr>
            <p:cNvCxnSpPr>
              <a:cxnSpLocks/>
              <a:stCxn id="44" idx="1"/>
              <a:endCxn id="41" idx="6"/>
            </p:cNvCxnSpPr>
            <p:nvPr/>
          </p:nvCxnSpPr>
          <p:spPr>
            <a:xfrm flipH="1">
              <a:off x="962441" y="5697801"/>
              <a:ext cx="636518" cy="10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B2C0887-3CDD-418F-9DCE-EAC4A1B97474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1968330" y="5697800"/>
              <a:ext cx="7033057" cy="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A8AD048-9404-4C86-9490-12280FB119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8114" y="5492861"/>
              <a:ext cx="1" cy="1969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E577B9-2521-4A13-BBFD-BAF69AD10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5759" y="5494395"/>
              <a:ext cx="1" cy="1969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A7C5092-AA55-4106-9A19-42AD60B345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3710" y="5507256"/>
              <a:ext cx="1" cy="1969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7FCB8F1-3CF4-4BDC-9FBF-29FD9B514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355" y="5494395"/>
              <a:ext cx="1" cy="1969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C1C0E99-5B0A-4A79-9D35-32A5CBF98E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8286" y="5484864"/>
              <a:ext cx="1" cy="1969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1FE3005-0AC2-4B63-B8C4-77DFAB83F985}"/>
                </a:ext>
              </a:extLst>
            </p:cNvPr>
            <p:cNvSpPr/>
            <p:nvPr/>
          </p:nvSpPr>
          <p:spPr>
            <a:xfrm>
              <a:off x="2871915" y="5487931"/>
              <a:ext cx="384113" cy="4021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63CB3B2-72C2-48F5-92DE-05BB70BA4B85}"/>
                </a:ext>
              </a:extLst>
            </p:cNvPr>
            <p:cNvSpPr txBox="1"/>
            <p:nvPr/>
          </p:nvSpPr>
          <p:spPr>
            <a:xfrm>
              <a:off x="1280699" y="5906896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discriminator</a:t>
              </a:r>
              <a:endParaRPr lang="ko-KR" altLang="en-US" sz="1200" b="1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868C596-AA89-4DBF-9AA8-2C8776857B27}"/>
                </a:ext>
              </a:extLst>
            </p:cNvPr>
            <p:cNvSpPr/>
            <p:nvPr/>
          </p:nvSpPr>
          <p:spPr>
            <a:xfrm>
              <a:off x="4351839" y="5317352"/>
              <a:ext cx="267575" cy="1428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3B10994-85F8-4E1D-BE6C-4CF114A42C9A}"/>
                </a:ext>
              </a:extLst>
            </p:cNvPr>
            <p:cNvSpPr/>
            <p:nvPr/>
          </p:nvSpPr>
          <p:spPr>
            <a:xfrm>
              <a:off x="5390329" y="5317352"/>
              <a:ext cx="267575" cy="1428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7F8EB2-656E-44B0-A3BE-0052CDA4C44C}"/>
                </a:ext>
              </a:extLst>
            </p:cNvPr>
            <p:cNvSpPr/>
            <p:nvPr/>
          </p:nvSpPr>
          <p:spPr>
            <a:xfrm>
              <a:off x="6374196" y="5324947"/>
              <a:ext cx="267575" cy="1428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EB3A41-FE99-46B6-91BA-7A2AEE286B10}"/>
                </a:ext>
              </a:extLst>
            </p:cNvPr>
            <p:cNvSpPr/>
            <p:nvPr/>
          </p:nvSpPr>
          <p:spPr>
            <a:xfrm>
              <a:off x="7358253" y="5324947"/>
              <a:ext cx="267575" cy="1428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4E74818-2B9B-4F98-87D2-7CD7DEECB1CE}"/>
                </a:ext>
              </a:extLst>
            </p:cNvPr>
            <p:cNvSpPr/>
            <p:nvPr/>
          </p:nvSpPr>
          <p:spPr>
            <a:xfrm>
              <a:off x="8403101" y="5324947"/>
              <a:ext cx="267575" cy="1428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래픽 92" descr="오른쪽 화살표">
              <a:extLst>
                <a:ext uri="{FF2B5EF4-FFF2-40B4-BE49-F238E27FC236}">
                  <a16:creationId xmlns:a16="http://schemas.microsoft.com/office/drawing/2014/main" id="{7A2CDA82-8E75-4FD3-B83B-E2A73629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303552" y="4875194"/>
              <a:ext cx="441364" cy="44136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C86E466-7DC8-4387-B9AD-46240300CE65}"/>
                </a:ext>
              </a:extLst>
            </p:cNvPr>
            <p:cNvSpPr txBox="1"/>
            <p:nvPr/>
          </p:nvSpPr>
          <p:spPr>
            <a:xfrm>
              <a:off x="4172615" y="4631591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Adain</a:t>
              </a:r>
              <a:endParaRPr lang="ko-KR" altLang="en-US" sz="1200" b="1" dirty="0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8700098-3D87-42CE-BDC1-F032D41BB8D1}"/>
                </a:ext>
              </a:extLst>
            </p:cNvPr>
            <p:cNvCxnSpPr/>
            <p:nvPr/>
          </p:nvCxnSpPr>
          <p:spPr>
            <a:xfrm>
              <a:off x="411061" y="4966867"/>
              <a:ext cx="0" cy="146186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CA305C-F52B-4921-B921-B38244998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286" y="6143337"/>
            <a:ext cx="3004406" cy="709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16263-E62B-43C1-989B-53F6404034E7}"/>
              </a:ext>
            </a:extLst>
          </p:cNvPr>
          <p:cNvSpPr txBox="1"/>
          <p:nvPr/>
        </p:nvSpPr>
        <p:spPr>
          <a:xfrm>
            <a:off x="3620420" y="6136642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Random noise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3183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887453" y="46235"/>
            <a:ext cx="344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NVIDIA Style GAN</a:t>
            </a:r>
            <a:endParaRPr lang="ko-K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DF500-E877-429C-A58A-40515EA4C001}"/>
              </a:ext>
            </a:extLst>
          </p:cNvPr>
          <p:cNvSpPr txBox="1"/>
          <p:nvPr/>
        </p:nvSpPr>
        <p:spPr>
          <a:xfrm>
            <a:off x="467741" y="4437149"/>
            <a:ext cx="7283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Architecture : Stylegan2</a:t>
            </a:r>
          </a:p>
          <a:p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en-US" altLang="ko-KR" sz="2400" b="1" dirty="0"/>
              <a:t>Find Common Blob-like artifacts</a:t>
            </a:r>
          </a:p>
          <a:p>
            <a:pPr marL="457200" indent="-457200">
              <a:buAutoNum type="arabicPeriod"/>
            </a:pPr>
            <a:r>
              <a:rPr lang="en-US" altLang="ko-KR" sz="2400" b="1" dirty="0"/>
              <a:t>Removing Normalization Artifacts</a:t>
            </a:r>
          </a:p>
          <a:p>
            <a:pPr marL="457200" indent="-457200">
              <a:buAutoNum type="arabicPeriod"/>
            </a:pPr>
            <a:r>
              <a:rPr lang="en-US" altLang="ko-KR" sz="2400" b="1" dirty="0"/>
              <a:t>Generator Architecture revisited</a:t>
            </a:r>
          </a:p>
          <a:p>
            <a:pPr marL="457200" indent="-457200">
              <a:buAutoNum type="arabicPeriod"/>
            </a:pPr>
            <a:r>
              <a:rPr lang="en-US" altLang="ko-KR" sz="2400" b="1" dirty="0"/>
              <a:t>Instance Normalization revisited</a:t>
            </a:r>
          </a:p>
          <a:p>
            <a:pPr marL="457200" indent="-457200">
              <a:buAutoNum type="arabicPeriod"/>
            </a:pPr>
            <a:endParaRPr lang="en-US" altLang="ko-KR" sz="2400" b="1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E84517D-89D3-4F92-9720-B3429BD0ED12}"/>
              </a:ext>
            </a:extLst>
          </p:cNvPr>
          <p:cNvGrpSpPr/>
          <p:nvPr/>
        </p:nvGrpSpPr>
        <p:grpSpPr>
          <a:xfrm>
            <a:off x="387737" y="947946"/>
            <a:ext cx="10416784" cy="3489203"/>
            <a:chOff x="827684" y="596564"/>
            <a:chExt cx="10416784" cy="34892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2AD1C-310C-495A-93AD-7B89989E3EDD}"/>
                </a:ext>
              </a:extLst>
            </p:cNvPr>
            <p:cNvSpPr/>
            <p:nvPr/>
          </p:nvSpPr>
          <p:spPr>
            <a:xfrm>
              <a:off x="944270" y="596564"/>
              <a:ext cx="3592268" cy="100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CF0B80-202A-48D8-A76B-ABE23AC124CB}"/>
                </a:ext>
              </a:extLst>
            </p:cNvPr>
            <p:cNvSpPr txBox="1"/>
            <p:nvPr/>
          </p:nvSpPr>
          <p:spPr>
            <a:xfrm>
              <a:off x="3413429" y="2090881"/>
              <a:ext cx="696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Z</a:t>
              </a:r>
            </a:p>
            <a:p>
              <a:r>
                <a:rPr lang="en-US" altLang="ko-KR" sz="1400" dirty="0"/>
                <a:t>vector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924337-64E7-4856-A90E-75EEC7DE51CA}"/>
                </a:ext>
              </a:extLst>
            </p:cNvPr>
            <p:cNvSpPr txBox="1"/>
            <p:nvPr/>
          </p:nvSpPr>
          <p:spPr>
            <a:xfrm>
              <a:off x="6361638" y="2105954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X’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69012E-D60B-47CA-9A23-016290D05F14}"/>
                </a:ext>
              </a:extLst>
            </p:cNvPr>
            <p:cNvSpPr txBox="1"/>
            <p:nvPr/>
          </p:nvSpPr>
          <p:spPr>
            <a:xfrm>
              <a:off x="9458127" y="2106710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 : approve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47DAA5-D9F1-4A29-AEFF-5F806E47BC78}"/>
                </a:ext>
              </a:extLst>
            </p:cNvPr>
            <p:cNvSpPr txBox="1"/>
            <p:nvPr/>
          </p:nvSpPr>
          <p:spPr>
            <a:xfrm>
              <a:off x="8278734" y="3236131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 : reject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E4B7EF-6CB4-49DE-8638-916507A53426}"/>
                </a:ext>
              </a:extLst>
            </p:cNvPr>
            <p:cNvSpPr/>
            <p:nvPr/>
          </p:nvSpPr>
          <p:spPr>
            <a:xfrm>
              <a:off x="4075668" y="2078044"/>
              <a:ext cx="207317" cy="4772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29AF362-C312-465D-B1D7-CBB6FE9EF21B}"/>
                </a:ext>
              </a:extLst>
            </p:cNvPr>
            <p:cNvSpPr/>
            <p:nvPr/>
          </p:nvSpPr>
          <p:spPr>
            <a:xfrm>
              <a:off x="4280255" y="1921373"/>
              <a:ext cx="1386914" cy="7684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래픽 39" descr="오른쪽 화살표">
              <a:extLst>
                <a:ext uri="{FF2B5EF4-FFF2-40B4-BE49-F238E27FC236}">
                  <a16:creationId xmlns:a16="http://schemas.microsoft.com/office/drawing/2014/main" id="{F8BFA19B-A1A2-4D80-89FB-154254EA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073" y="2062656"/>
              <a:ext cx="646445" cy="44136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0DFCD68-8D4F-4A15-9FCE-1C6C37A2749E}"/>
                </a:ext>
              </a:extLst>
            </p:cNvPr>
            <p:cNvSpPr/>
            <p:nvPr/>
          </p:nvSpPr>
          <p:spPr>
            <a:xfrm>
              <a:off x="7513669" y="1327558"/>
              <a:ext cx="1386914" cy="18554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래픽 41" descr="오른쪽 화살표">
              <a:extLst>
                <a:ext uri="{FF2B5EF4-FFF2-40B4-BE49-F238E27FC236}">
                  <a16:creationId xmlns:a16="http://schemas.microsoft.com/office/drawing/2014/main" id="{53512852-E621-4422-B990-229C719A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0209" y="2072956"/>
              <a:ext cx="441364" cy="44136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ED9ED5-C8C9-4E64-B671-B998270B799E}"/>
                </a:ext>
              </a:extLst>
            </p:cNvPr>
            <p:cNvSpPr txBox="1"/>
            <p:nvPr/>
          </p:nvSpPr>
          <p:spPr>
            <a:xfrm>
              <a:off x="7597414" y="2622333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X</a:t>
              </a:r>
            </a:p>
            <a:p>
              <a:pPr algn="ctr"/>
              <a:r>
                <a:rPr lang="en-US" altLang="ko-KR" sz="1400" dirty="0"/>
                <a:t>Discriminator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A88E62-5416-467F-ADB7-4A77BD780331}"/>
                </a:ext>
              </a:extLst>
            </p:cNvPr>
            <p:cNvSpPr txBox="1"/>
            <p:nvPr/>
          </p:nvSpPr>
          <p:spPr>
            <a:xfrm>
              <a:off x="4491716" y="2137488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Generator</a:t>
              </a:r>
              <a:endParaRPr lang="ko-KR" altLang="en-US" sz="14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358B05B-7D99-4371-B456-03F69D81A416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8207126" y="3182973"/>
              <a:ext cx="0" cy="44136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95AC40E-8B80-4E89-9FF3-C6158A73573F}"/>
                </a:ext>
              </a:extLst>
            </p:cNvPr>
            <p:cNvCxnSpPr>
              <a:cxnSpLocks/>
            </p:cNvCxnSpPr>
            <p:nvPr/>
          </p:nvCxnSpPr>
          <p:spPr>
            <a:xfrm>
              <a:off x="4891206" y="2689802"/>
              <a:ext cx="0" cy="9666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275522C-A344-4BB5-A2B7-8BFAC99A3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1206" y="3624338"/>
              <a:ext cx="3303864" cy="321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래픽 53" descr="오른쪽 화살표">
              <a:extLst>
                <a:ext uri="{FF2B5EF4-FFF2-40B4-BE49-F238E27FC236}">
                  <a16:creationId xmlns:a16="http://schemas.microsoft.com/office/drawing/2014/main" id="{01157072-CE8B-4D51-83B2-8E3439DA7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060794" y="3284902"/>
              <a:ext cx="441364" cy="441364"/>
            </a:xfrm>
            <a:prstGeom prst="rect">
              <a:avLst/>
            </a:prstGeom>
          </p:spPr>
        </p:pic>
        <p:pic>
          <p:nvPicPr>
            <p:cNvPr id="56" name="그래픽 55" descr="오른쪽 화살표">
              <a:extLst>
                <a:ext uri="{FF2B5EF4-FFF2-40B4-BE49-F238E27FC236}">
                  <a16:creationId xmlns:a16="http://schemas.microsoft.com/office/drawing/2014/main" id="{0B1010CD-9B66-4B6E-ADFE-B138DD605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52645" y="2073369"/>
              <a:ext cx="441364" cy="441364"/>
            </a:xfrm>
            <a:prstGeom prst="rect">
              <a:avLst/>
            </a:prstGeom>
          </p:spPr>
        </p:pic>
        <p:pic>
          <p:nvPicPr>
            <p:cNvPr id="3" name="그래픽 2" descr="오른쪽 화살표">
              <a:extLst>
                <a:ext uri="{FF2B5EF4-FFF2-40B4-BE49-F238E27FC236}">
                  <a16:creationId xmlns:a16="http://schemas.microsoft.com/office/drawing/2014/main" id="{6B17C455-67D1-40ED-A2B5-2F5E1613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4349585" y="1347852"/>
              <a:ext cx="328748" cy="328748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31B67B-F9C5-421C-96E6-1790B7193DA3}"/>
                </a:ext>
              </a:extLst>
            </p:cNvPr>
            <p:cNvCxnSpPr>
              <a:cxnSpLocks/>
            </p:cNvCxnSpPr>
            <p:nvPr/>
          </p:nvCxnSpPr>
          <p:spPr>
            <a:xfrm>
              <a:off x="5966173" y="1649517"/>
              <a:ext cx="0" cy="6239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AF1583D-5235-4C1A-83A4-E1D5703F1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3623" y="1646021"/>
              <a:ext cx="2920673" cy="206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33ECE83-A6E4-4380-B426-CAA365B36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9152" y="1666621"/>
              <a:ext cx="0" cy="70468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래픽 25" descr="오른쪽 화살표">
              <a:extLst>
                <a:ext uri="{FF2B5EF4-FFF2-40B4-BE49-F238E27FC236}">
                  <a16:creationId xmlns:a16="http://schemas.microsoft.com/office/drawing/2014/main" id="{C6AE210E-9983-43EE-8D00-062D6F05B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2708467" y="1782770"/>
              <a:ext cx="328748" cy="328748"/>
            </a:xfrm>
            <a:prstGeom prst="rect">
              <a:avLst/>
            </a:prstGeom>
          </p:spPr>
        </p:pic>
        <p:pic>
          <p:nvPicPr>
            <p:cNvPr id="74" name="그래픽 73" descr="오른쪽 화살표">
              <a:extLst>
                <a:ext uri="{FF2B5EF4-FFF2-40B4-BE49-F238E27FC236}">
                  <a16:creationId xmlns:a16="http://schemas.microsoft.com/office/drawing/2014/main" id="{650BD9E0-ACBD-48DD-919E-38E04350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2042" y="2157675"/>
              <a:ext cx="441364" cy="441364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BCEBD5-FF7B-4078-8C9E-6BD34F2700F5}"/>
                </a:ext>
              </a:extLst>
            </p:cNvPr>
            <p:cNvSpPr txBox="1"/>
            <p:nvPr/>
          </p:nvSpPr>
          <p:spPr>
            <a:xfrm>
              <a:off x="3232203" y="1122064"/>
              <a:ext cx="2863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Removing Normalization Artifacts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1CDC5F-8B35-4764-BDDB-F2404FE39975}"/>
                </a:ext>
              </a:extLst>
            </p:cNvPr>
            <p:cNvSpPr txBox="1"/>
            <p:nvPr/>
          </p:nvSpPr>
          <p:spPr>
            <a:xfrm>
              <a:off x="827684" y="2622650"/>
              <a:ext cx="2931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</a:rPr>
                <a:t>Generator Architecture revisited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3E6A5C0-4CB6-4FE4-BE4C-BD45E0EA970F}"/>
                </a:ext>
              </a:extLst>
            </p:cNvPr>
            <p:cNvSpPr txBox="1"/>
            <p:nvPr/>
          </p:nvSpPr>
          <p:spPr>
            <a:xfrm>
              <a:off x="5145672" y="3777990"/>
              <a:ext cx="60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7030A0"/>
                  </a:solidFill>
                </a:rPr>
                <a:t>Instance Normalization revisited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856D74-90C5-4082-9331-EC094DB6961E}"/>
                </a:ext>
              </a:extLst>
            </p:cNvPr>
            <p:cNvSpPr txBox="1"/>
            <p:nvPr/>
          </p:nvSpPr>
          <p:spPr>
            <a:xfrm>
              <a:off x="9141307" y="2443675"/>
              <a:ext cx="11912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6"/>
                  </a:solidFill>
                </a:rPr>
                <a:t>MainStream</a:t>
              </a:r>
              <a:endParaRPr lang="en-US" altLang="ko-KR" sz="14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42ADDE86-9562-4383-89A6-6E34AEA6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7864" y="1947144"/>
              <a:ext cx="866905" cy="701277"/>
            </a:xfrm>
            <a:prstGeom prst="rect">
              <a:avLst/>
            </a:prstGeom>
          </p:spPr>
        </p:pic>
        <p:pic>
          <p:nvPicPr>
            <p:cNvPr id="102" name="그림 101" descr="고양이, 실내, 앉아있는, 놓은이(가) 표시된 사진&#10;&#10;자동 생성된 설명">
              <a:extLst>
                <a:ext uri="{FF2B5EF4-FFF2-40B4-BE49-F238E27FC236}">
                  <a16:creationId xmlns:a16="http://schemas.microsoft.com/office/drawing/2014/main" id="{675EC9B9-DC00-4EA7-AAEF-5DFFA17F8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4" t="10169" r="21865" b="24302"/>
            <a:stretch/>
          </p:blipFill>
          <p:spPr>
            <a:xfrm>
              <a:off x="7740100" y="1501957"/>
              <a:ext cx="885513" cy="83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84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934303-5FD2-4CC9-A792-538C9A86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3" y="819053"/>
            <a:ext cx="5248275" cy="568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468AA9-0191-4FD1-85EE-321FD184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8" y="1028603"/>
            <a:ext cx="52197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5180515-CA55-462A-8BED-FB2551E8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84"/>
            <a:ext cx="12192000" cy="4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9C9DFB2-A3AF-4BE6-B376-2ECAB275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117"/>
            <a:ext cx="12192000" cy="56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4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1791905" y="3105834"/>
            <a:ext cx="860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GAN : Generator Aggressive Network </a:t>
            </a:r>
            <a:endParaRPr lang="ko-KR" altLang="en-US" sz="36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6C1223-626F-4186-9A4E-09DE02E71BB6}"/>
              </a:ext>
            </a:extLst>
          </p:cNvPr>
          <p:cNvGrpSpPr/>
          <p:nvPr/>
        </p:nvGrpSpPr>
        <p:grpSpPr>
          <a:xfrm>
            <a:off x="2408253" y="777412"/>
            <a:ext cx="6351192" cy="1837023"/>
            <a:chOff x="1504528" y="1930894"/>
            <a:chExt cx="6351192" cy="18370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FD2629-749E-4617-9A6F-6317D280B673}"/>
                </a:ext>
              </a:extLst>
            </p:cNvPr>
            <p:cNvSpPr txBox="1"/>
            <p:nvPr/>
          </p:nvSpPr>
          <p:spPr>
            <a:xfrm>
              <a:off x="1504528" y="2132532"/>
              <a:ext cx="696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Z</a:t>
              </a:r>
            </a:p>
            <a:p>
              <a:r>
                <a:rPr lang="en-US" altLang="ko-KR" sz="1400" dirty="0"/>
                <a:t>vector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20529F-BE1E-4355-B3B6-9C12C2265D63}"/>
                </a:ext>
              </a:extLst>
            </p:cNvPr>
            <p:cNvSpPr txBox="1"/>
            <p:nvPr/>
          </p:nvSpPr>
          <p:spPr>
            <a:xfrm>
              <a:off x="4475952" y="2138051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X’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F9C294-02B6-4440-BB48-45FBA9497353}"/>
                </a:ext>
              </a:extLst>
            </p:cNvPr>
            <p:cNvSpPr txBox="1"/>
            <p:nvPr/>
          </p:nvSpPr>
          <p:spPr>
            <a:xfrm>
              <a:off x="7549226" y="214836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60212-A7A4-489A-8A3A-5BC27B70D16A}"/>
                </a:ext>
              </a:extLst>
            </p:cNvPr>
            <p:cNvSpPr txBox="1"/>
            <p:nvPr/>
          </p:nvSpPr>
          <p:spPr>
            <a:xfrm>
              <a:off x="6309213" y="313415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10D48D-FD54-412E-AE66-C6E7070E2C9D}"/>
                </a:ext>
              </a:extLst>
            </p:cNvPr>
            <p:cNvSpPr/>
            <p:nvPr/>
          </p:nvSpPr>
          <p:spPr>
            <a:xfrm>
              <a:off x="2166767" y="2119695"/>
              <a:ext cx="207317" cy="4772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DD0CDA-6639-4605-B17D-3F5A14C4724C}"/>
                </a:ext>
              </a:extLst>
            </p:cNvPr>
            <p:cNvSpPr/>
            <p:nvPr/>
          </p:nvSpPr>
          <p:spPr>
            <a:xfrm>
              <a:off x="2371354" y="1963024"/>
              <a:ext cx="1386914" cy="7684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오른쪽 화살표">
              <a:extLst>
                <a:ext uri="{FF2B5EF4-FFF2-40B4-BE49-F238E27FC236}">
                  <a16:creationId xmlns:a16="http://schemas.microsoft.com/office/drawing/2014/main" id="{C6937E1A-A896-48A5-A68A-0937F8F4F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95417" y="2102035"/>
              <a:ext cx="441364" cy="44136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038FBD-09A1-4805-B06C-54B28D015D74}"/>
                </a:ext>
              </a:extLst>
            </p:cNvPr>
            <p:cNvSpPr/>
            <p:nvPr/>
          </p:nvSpPr>
          <p:spPr>
            <a:xfrm>
              <a:off x="5592712" y="1930894"/>
              <a:ext cx="1386914" cy="7684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오른쪽 화살표">
              <a:extLst>
                <a:ext uri="{FF2B5EF4-FFF2-40B4-BE49-F238E27FC236}">
                  <a16:creationId xmlns:a16="http://schemas.microsoft.com/office/drawing/2014/main" id="{68EDFFE0-7ADE-4128-B07A-A43FEE84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01308" y="2114607"/>
              <a:ext cx="441364" cy="44136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16201B-3734-4706-BE1D-BEBCA0BEA965}"/>
                </a:ext>
              </a:extLst>
            </p:cNvPr>
            <p:cNvSpPr txBox="1"/>
            <p:nvPr/>
          </p:nvSpPr>
          <p:spPr>
            <a:xfrm>
              <a:off x="5656830" y="2085628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X</a:t>
              </a:r>
            </a:p>
            <a:p>
              <a:pPr algn="ctr"/>
              <a:r>
                <a:rPr lang="en-US" altLang="ko-KR" sz="1400" dirty="0"/>
                <a:t>Discriminator</a:t>
              </a:r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4508AB-99D1-423A-847D-1FDFBB67D180}"/>
                </a:ext>
              </a:extLst>
            </p:cNvPr>
            <p:cNvSpPr txBox="1"/>
            <p:nvPr/>
          </p:nvSpPr>
          <p:spPr>
            <a:xfrm>
              <a:off x="2582815" y="2179139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Generator</a:t>
              </a:r>
              <a:endParaRPr lang="ko-KR" altLang="en-US" sz="14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494D055-5CC1-4348-BA95-F6CA4178C78E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6286169" y="269932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43F75F9-AD6D-4C54-8F85-B9FA0908C115}"/>
                </a:ext>
              </a:extLst>
            </p:cNvPr>
            <p:cNvCxnSpPr>
              <a:cxnSpLocks/>
            </p:cNvCxnSpPr>
            <p:nvPr/>
          </p:nvCxnSpPr>
          <p:spPr>
            <a:xfrm>
              <a:off x="2982305" y="273145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오른쪽 화살표">
              <a:extLst>
                <a:ext uri="{FF2B5EF4-FFF2-40B4-BE49-F238E27FC236}">
                  <a16:creationId xmlns:a16="http://schemas.microsoft.com/office/drawing/2014/main" id="{4859C525-D253-4D10-A7C6-FD873BE7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5515268" y="3294423"/>
              <a:ext cx="441364" cy="441364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30528FC-3E43-4EB8-A983-5347429C5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2305" y="3665989"/>
              <a:ext cx="3303864" cy="321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래픽 24" descr="오른쪽 화살표">
              <a:extLst>
                <a:ext uri="{FF2B5EF4-FFF2-40B4-BE49-F238E27FC236}">
                  <a16:creationId xmlns:a16="http://schemas.microsoft.com/office/drawing/2014/main" id="{848EE27E-BD80-4DC2-97AF-064890D6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151893" y="3326553"/>
              <a:ext cx="441364" cy="441364"/>
            </a:xfrm>
            <a:prstGeom prst="rect">
              <a:avLst/>
            </a:prstGeom>
          </p:spPr>
        </p:pic>
        <p:pic>
          <p:nvPicPr>
            <p:cNvPr id="26" name="그래픽 25" descr="오른쪽 화살표">
              <a:extLst>
                <a:ext uri="{FF2B5EF4-FFF2-40B4-BE49-F238E27FC236}">
                  <a16:creationId xmlns:a16="http://schemas.microsoft.com/office/drawing/2014/main" id="{E71C41B6-DDF5-4EF6-9032-557E9749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517746" y="2722190"/>
              <a:ext cx="441364" cy="441364"/>
            </a:xfrm>
            <a:prstGeom prst="rect">
              <a:avLst/>
            </a:prstGeom>
          </p:spPr>
        </p:pic>
        <p:pic>
          <p:nvPicPr>
            <p:cNvPr id="27" name="그래픽 26" descr="오른쪽 화살표">
              <a:extLst>
                <a:ext uri="{FF2B5EF4-FFF2-40B4-BE49-F238E27FC236}">
                  <a16:creationId xmlns:a16="http://schemas.microsoft.com/office/drawing/2014/main" id="{9EC3411A-6FF2-4498-ABCF-403611FE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3744" y="2115020"/>
              <a:ext cx="441364" cy="44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7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107277" y="88591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GAN Structure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AD1C-310C-495A-93AD-7B89989E3EDD}"/>
              </a:ext>
            </a:extLst>
          </p:cNvPr>
          <p:cNvSpPr/>
          <p:nvPr/>
        </p:nvSpPr>
        <p:spPr>
          <a:xfrm>
            <a:off x="207945" y="578683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B91506-D14A-4B1D-862F-AC7201152764}"/>
              </a:ext>
            </a:extLst>
          </p:cNvPr>
          <p:cNvSpPr txBox="1"/>
          <p:nvPr/>
        </p:nvSpPr>
        <p:spPr>
          <a:xfrm>
            <a:off x="6355103" y="345478"/>
            <a:ext cx="260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Generator Aggressive Network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67D3CF-FF8D-419B-ADF9-6A10D32A9DCE}"/>
                  </a:ext>
                </a:extLst>
              </p:cNvPr>
              <p:cNvSpPr txBox="1"/>
              <p:nvPr/>
            </p:nvSpPr>
            <p:spPr>
              <a:xfrm>
                <a:off x="821074" y="3920282"/>
                <a:ext cx="8801831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Two Player Relationship</a:t>
                </a:r>
              </a:p>
              <a:p>
                <a:endParaRPr lang="en-US" altLang="ko-KR" sz="2400" b="1" dirty="0"/>
              </a:p>
              <a:p>
                <a:pPr marL="342900" indent="-342900">
                  <a:buFontTx/>
                  <a:buChar char="-"/>
                </a:pPr>
                <a:r>
                  <a:rPr lang="en-US" altLang="ko-KR" sz="2400" b="1" dirty="0"/>
                  <a:t>Generator / Discriminator [Aggressive Relationship]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 b="1" dirty="0"/>
                  <a:t>MSE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’)</m:t>
                        </m:r>
                      </m:e>
                      <m:sup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400" b="1" dirty="0"/>
                  <a:t>, </a:t>
                </a:r>
                <a:r>
                  <a:rPr lang="en-US" altLang="ko-KR" sz="2400" b="1" dirty="0">
                    <a:solidFill>
                      <a:schemeClr val="accent6"/>
                    </a:solidFill>
                  </a:rPr>
                  <a:t>D(x) = 1 D(x’) = 0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 b="1" dirty="0"/>
                  <a:t>Loss Function = log(D(x)) – log(1-D(x’)) 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67D3CF-FF8D-419B-ADF9-6A10D32A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4" y="3920282"/>
                <a:ext cx="8801831" cy="1947328"/>
              </a:xfrm>
              <a:prstGeom prst="rect">
                <a:avLst/>
              </a:prstGeom>
              <a:blipFill>
                <a:blip r:embed="rId2"/>
                <a:stretch>
                  <a:fillRect l="-1316" t="-2500" b="-6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>
            <a:extLst>
              <a:ext uri="{FF2B5EF4-FFF2-40B4-BE49-F238E27FC236}">
                <a16:creationId xmlns:a16="http://schemas.microsoft.com/office/drawing/2014/main" id="{DA480652-446F-4239-8B89-1A8CC6F2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05" y="6138827"/>
            <a:ext cx="4031421" cy="54284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4D3B1329-4C86-4CDB-9043-B18B859B5740}"/>
              </a:ext>
            </a:extLst>
          </p:cNvPr>
          <p:cNvGrpSpPr/>
          <p:nvPr/>
        </p:nvGrpSpPr>
        <p:grpSpPr>
          <a:xfrm>
            <a:off x="1574185" y="1163458"/>
            <a:ext cx="6351192" cy="1837023"/>
            <a:chOff x="1504528" y="1930894"/>
            <a:chExt cx="6351192" cy="18370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A8AD55F-2A7F-428F-80F9-B47C4E23E826}"/>
                </a:ext>
              </a:extLst>
            </p:cNvPr>
            <p:cNvSpPr txBox="1"/>
            <p:nvPr/>
          </p:nvSpPr>
          <p:spPr>
            <a:xfrm>
              <a:off x="1504528" y="2132532"/>
              <a:ext cx="696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Z</a:t>
              </a:r>
            </a:p>
            <a:p>
              <a:r>
                <a:rPr lang="en-US" altLang="ko-KR" sz="1400" dirty="0"/>
                <a:t>vector</a:t>
              </a:r>
              <a:endParaRPr lang="ko-KR" altLang="en-US" sz="1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5499C4-16B1-4D0C-886C-921D1E30DEA3}"/>
                </a:ext>
              </a:extLst>
            </p:cNvPr>
            <p:cNvSpPr txBox="1"/>
            <p:nvPr/>
          </p:nvSpPr>
          <p:spPr>
            <a:xfrm>
              <a:off x="4475952" y="2138051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X’</a:t>
              </a: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0AEE8D-E229-4CBA-A1A3-0162CF7B2783}"/>
                </a:ext>
              </a:extLst>
            </p:cNvPr>
            <p:cNvSpPr txBox="1"/>
            <p:nvPr/>
          </p:nvSpPr>
          <p:spPr>
            <a:xfrm>
              <a:off x="7549226" y="214836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BDB2F6-980F-47AF-BDF3-FF1E3762E59B}"/>
                </a:ext>
              </a:extLst>
            </p:cNvPr>
            <p:cNvSpPr txBox="1"/>
            <p:nvPr/>
          </p:nvSpPr>
          <p:spPr>
            <a:xfrm>
              <a:off x="6309213" y="313415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6D54B2-1BB4-4C70-8661-D17A0C8B80C1}"/>
                </a:ext>
              </a:extLst>
            </p:cNvPr>
            <p:cNvSpPr/>
            <p:nvPr/>
          </p:nvSpPr>
          <p:spPr>
            <a:xfrm>
              <a:off x="2166767" y="2119695"/>
              <a:ext cx="207317" cy="4772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29BE84-5463-4CE7-B0AF-44B657F49808}"/>
                </a:ext>
              </a:extLst>
            </p:cNvPr>
            <p:cNvSpPr/>
            <p:nvPr/>
          </p:nvSpPr>
          <p:spPr>
            <a:xfrm>
              <a:off x="2371354" y="1963024"/>
              <a:ext cx="1386914" cy="7684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래픽 65" descr="오른쪽 화살표">
              <a:extLst>
                <a:ext uri="{FF2B5EF4-FFF2-40B4-BE49-F238E27FC236}">
                  <a16:creationId xmlns:a16="http://schemas.microsoft.com/office/drawing/2014/main" id="{BEFA4608-282C-4C9A-8244-C01D25B33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5417" y="2102035"/>
              <a:ext cx="441364" cy="44136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BCE5D0E-84DA-4AE2-80E8-A48926E4CDE9}"/>
                </a:ext>
              </a:extLst>
            </p:cNvPr>
            <p:cNvSpPr/>
            <p:nvPr/>
          </p:nvSpPr>
          <p:spPr>
            <a:xfrm>
              <a:off x="5592712" y="1930894"/>
              <a:ext cx="1386914" cy="7684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래픽 67" descr="오른쪽 화살표">
              <a:extLst>
                <a:ext uri="{FF2B5EF4-FFF2-40B4-BE49-F238E27FC236}">
                  <a16:creationId xmlns:a16="http://schemas.microsoft.com/office/drawing/2014/main" id="{434F0623-D90D-4449-A299-A022CB1B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1308" y="2114607"/>
              <a:ext cx="441364" cy="44136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77144A-6D44-47AA-83C6-1B431BCFE43F}"/>
                </a:ext>
              </a:extLst>
            </p:cNvPr>
            <p:cNvSpPr txBox="1"/>
            <p:nvPr/>
          </p:nvSpPr>
          <p:spPr>
            <a:xfrm>
              <a:off x="5656830" y="2085628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X</a:t>
              </a:r>
            </a:p>
            <a:p>
              <a:pPr algn="ctr"/>
              <a:r>
                <a:rPr lang="en-US" altLang="ko-KR" sz="1400" dirty="0"/>
                <a:t>Discriminator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779D34-B6FE-4E0E-9A11-5D587303C020}"/>
                </a:ext>
              </a:extLst>
            </p:cNvPr>
            <p:cNvSpPr txBox="1"/>
            <p:nvPr/>
          </p:nvSpPr>
          <p:spPr>
            <a:xfrm>
              <a:off x="2582815" y="2179139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Generator</a:t>
              </a:r>
              <a:endParaRPr lang="ko-KR" altLang="en-US" sz="1400" dirty="0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749C69-6722-4F5E-B349-05050A628934}"/>
                </a:ext>
              </a:extLst>
            </p:cNvPr>
            <p:cNvCxnSpPr>
              <a:stCxn id="67" idx="2"/>
            </p:cNvCxnSpPr>
            <p:nvPr/>
          </p:nvCxnSpPr>
          <p:spPr>
            <a:xfrm>
              <a:off x="6286169" y="269932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F379C6E-01B9-4333-8985-3AB617482490}"/>
                </a:ext>
              </a:extLst>
            </p:cNvPr>
            <p:cNvCxnSpPr>
              <a:cxnSpLocks/>
            </p:cNvCxnSpPr>
            <p:nvPr/>
          </p:nvCxnSpPr>
          <p:spPr>
            <a:xfrm>
              <a:off x="2982305" y="273145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래픽 72" descr="오른쪽 화살표">
              <a:extLst>
                <a:ext uri="{FF2B5EF4-FFF2-40B4-BE49-F238E27FC236}">
                  <a16:creationId xmlns:a16="http://schemas.microsoft.com/office/drawing/2014/main" id="{B149AB47-71AF-43C0-8575-E86C08896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515268" y="3294423"/>
              <a:ext cx="441364" cy="441364"/>
            </a:xfrm>
            <a:prstGeom prst="rect">
              <a:avLst/>
            </a:prstGeom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E598498-396F-4A54-8A82-BCAA93364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2305" y="3665989"/>
              <a:ext cx="3303864" cy="321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래픽 74" descr="오른쪽 화살표">
              <a:extLst>
                <a:ext uri="{FF2B5EF4-FFF2-40B4-BE49-F238E27FC236}">
                  <a16:creationId xmlns:a16="http://schemas.microsoft.com/office/drawing/2014/main" id="{6116DB96-7BD2-4EF3-935E-42B968D7D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151893" y="3326553"/>
              <a:ext cx="441364" cy="441364"/>
            </a:xfrm>
            <a:prstGeom prst="rect">
              <a:avLst/>
            </a:prstGeom>
          </p:spPr>
        </p:pic>
        <p:pic>
          <p:nvPicPr>
            <p:cNvPr id="76" name="그래픽 75" descr="오른쪽 화살표">
              <a:extLst>
                <a:ext uri="{FF2B5EF4-FFF2-40B4-BE49-F238E27FC236}">
                  <a16:creationId xmlns:a16="http://schemas.microsoft.com/office/drawing/2014/main" id="{0B5BEF61-ABA1-4D95-9428-5EA88D63F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517746" y="2722190"/>
              <a:ext cx="441364" cy="441364"/>
            </a:xfrm>
            <a:prstGeom prst="rect">
              <a:avLst/>
            </a:prstGeom>
          </p:spPr>
        </p:pic>
        <p:pic>
          <p:nvPicPr>
            <p:cNvPr id="77" name="그래픽 76" descr="오른쪽 화살표">
              <a:extLst>
                <a:ext uri="{FF2B5EF4-FFF2-40B4-BE49-F238E27FC236}">
                  <a16:creationId xmlns:a16="http://schemas.microsoft.com/office/drawing/2014/main" id="{F20D1F16-A792-46E2-8A6C-4C1FADB34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43744" y="2115020"/>
              <a:ext cx="441364" cy="44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62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711284" y="952657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GAN Structure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AD1C-310C-495A-93AD-7B89989E3EDD}"/>
              </a:ext>
            </a:extLst>
          </p:cNvPr>
          <p:cNvSpPr/>
          <p:nvPr/>
        </p:nvSpPr>
        <p:spPr>
          <a:xfrm>
            <a:off x="811952" y="1442749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230FFA-B3B6-4AF0-AA95-3EC767E8922C}"/>
                  </a:ext>
                </a:extLst>
              </p:cNvPr>
              <p:cNvSpPr txBox="1"/>
              <p:nvPr/>
            </p:nvSpPr>
            <p:spPr>
              <a:xfrm>
                <a:off x="855828" y="3697553"/>
                <a:ext cx="9009776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000" b="1" dirty="0"/>
                  <a:t>Loss Function =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d>
                          <m:dPr>
                            <m:ctrlP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// Unstable </a:t>
                </a:r>
                <a:r>
                  <a:rPr lang="ko-KR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0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′≅</m:t>
                    </m:r>
                    <m:r>
                      <a:rPr lang="en-US" altLang="ko-KR" sz="20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sz="2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230FFA-B3B6-4AF0-AA95-3EC767E8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28" y="3697553"/>
                <a:ext cx="9009776" cy="439736"/>
              </a:xfrm>
              <a:prstGeom prst="rect">
                <a:avLst/>
              </a:prstGeom>
              <a:blipFill>
                <a:blip r:embed="rId2"/>
                <a:stretch>
                  <a:fillRect l="-880" t="-13889" b="-2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7C8C88-3196-485B-804C-A63649BFA093}"/>
              </a:ext>
            </a:extLst>
          </p:cNvPr>
          <p:cNvGrpSpPr/>
          <p:nvPr/>
        </p:nvGrpSpPr>
        <p:grpSpPr>
          <a:xfrm>
            <a:off x="855828" y="1817479"/>
            <a:ext cx="6351192" cy="1837023"/>
            <a:chOff x="1504528" y="1930894"/>
            <a:chExt cx="6351192" cy="18370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05063F-862B-46C5-A612-1FE9DE422C87}"/>
                </a:ext>
              </a:extLst>
            </p:cNvPr>
            <p:cNvSpPr txBox="1"/>
            <p:nvPr/>
          </p:nvSpPr>
          <p:spPr>
            <a:xfrm>
              <a:off x="1504528" y="2132532"/>
              <a:ext cx="696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Z</a:t>
              </a:r>
            </a:p>
            <a:p>
              <a:r>
                <a:rPr lang="en-US" altLang="ko-KR" sz="1400" dirty="0"/>
                <a:t>vector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F35003-648B-4989-9583-52C7C7F07577}"/>
                </a:ext>
              </a:extLst>
            </p:cNvPr>
            <p:cNvSpPr txBox="1"/>
            <p:nvPr/>
          </p:nvSpPr>
          <p:spPr>
            <a:xfrm>
              <a:off x="4475952" y="2138051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X’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E45DB-6519-4CF5-A3F4-63F8CA6CCF3D}"/>
                </a:ext>
              </a:extLst>
            </p:cNvPr>
            <p:cNvSpPr txBox="1"/>
            <p:nvPr/>
          </p:nvSpPr>
          <p:spPr>
            <a:xfrm>
              <a:off x="7549226" y="214836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D38BC7-53AB-4398-8BAE-86D31D04CCDF}"/>
                </a:ext>
              </a:extLst>
            </p:cNvPr>
            <p:cNvSpPr txBox="1"/>
            <p:nvPr/>
          </p:nvSpPr>
          <p:spPr>
            <a:xfrm>
              <a:off x="6309213" y="313415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4951EC-5072-4A8C-9693-FF2D038301A9}"/>
                </a:ext>
              </a:extLst>
            </p:cNvPr>
            <p:cNvSpPr/>
            <p:nvPr/>
          </p:nvSpPr>
          <p:spPr>
            <a:xfrm>
              <a:off x="2166767" y="2119695"/>
              <a:ext cx="207317" cy="4772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876EC84-3EA3-4B90-B6F1-3862BE9139D7}"/>
                </a:ext>
              </a:extLst>
            </p:cNvPr>
            <p:cNvSpPr/>
            <p:nvPr/>
          </p:nvSpPr>
          <p:spPr>
            <a:xfrm>
              <a:off x="2371354" y="1963024"/>
              <a:ext cx="1386914" cy="7684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래픽 39" descr="오른쪽 화살표">
              <a:extLst>
                <a:ext uri="{FF2B5EF4-FFF2-40B4-BE49-F238E27FC236}">
                  <a16:creationId xmlns:a16="http://schemas.microsoft.com/office/drawing/2014/main" id="{EBEA9E2C-3978-4722-A9F4-9118C7467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5417" y="2102035"/>
              <a:ext cx="441364" cy="44136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29488-65F7-4684-A5FA-F7657CC68041}"/>
                </a:ext>
              </a:extLst>
            </p:cNvPr>
            <p:cNvSpPr/>
            <p:nvPr/>
          </p:nvSpPr>
          <p:spPr>
            <a:xfrm>
              <a:off x="5592712" y="1930894"/>
              <a:ext cx="1386914" cy="7684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래픽 41" descr="오른쪽 화살표">
              <a:extLst>
                <a:ext uri="{FF2B5EF4-FFF2-40B4-BE49-F238E27FC236}">
                  <a16:creationId xmlns:a16="http://schemas.microsoft.com/office/drawing/2014/main" id="{65BAAB65-5027-40C8-9121-A4E92BBC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308" y="2114607"/>
              <a:ext cx="441364" cy="44136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05F3C1-BD1D-469A-A838-293347E78F10}"/>
                </a:ext>
              </a:extLst>
            </p:cNvPr>
            <p:cNvSpPr txBox="1"/>
            <p:nvPr/>
          </p:nvSpPr>
          <p:spPr>
            <a:xfrm>
              <a:off x="5656830" y="2085628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X</a:t>
              </a:r>
            </a:p>
            <a:p>
              <a:pPr algn="ctr"/>
              <a:r>
                <a:rPr lang="en-US" altLang="ko-KR" sz="1400" dirty="0"/>
                <a:t>Discriminator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2A8CDA-256B-4498-BBCE-7468FB08A372}"/>
                </a:ext>
              </a:extLst>
            </p:cNvPr>
            <p:cNvSpPr txBox="1"/>
            <p:nvPr/>
          </p:nvSpPr>
          <p:spPr>
            <a:xfrm>
              <a:off x="2582815" y="2179139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Generator</a:t>
              </a:r>
              <a:endParaRPr lang="ko-KR" altLang="en-US" sz="14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8315881-6526-4592-A65A-3F6D65537F3F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6286169" y="269932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02B3646-1EC6-4A9B-91C4-681197583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82305" y="2731453"/>
              <a:ext cx="0" cy="966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래픽 52" descr="오른쪽 화살표">
              <a:extLst>
                <a:ext uri="{FF2B5EF4-FFF2-40B4-BE49-F238E27FC236}">
                  <a16:creationId xmlns:a16="http://schemas.microsoft.com/office/drawing/2014/main" id="{0D255C57-E516-4E1F-9CE4-608051733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515268" y="3294423"/>
              <a:ext cx="441364" cy="441364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1B86F2C-C584-4C86-BE65-274687ED6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2305" y="3665989"/>
              <a:ext cx="3303864" cy="321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래픽 55" descr="오른쪽 화살표">
              <a:extLst>
                <a:ext uri="{FF2B5EF4-FFF2-40B4-BE49-F238E27FC236}">
                  <a16:creationId xmlns:a16="http://schemas.microsoft.com/office/drawing/2014/main" id="{4643E130-52BB-4109-8828-C5E66B7CA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3151893" y="3326553"/>
              <a:ext cx="441364" cy="441364"/>
            </a:xfrm>
            <a:prstGeom prst="rect">
              <a:avLst/>
            </a:prstGeom>
          </p:spPr>
        </p:pic>
        <p:pic>
          <p:nvPicPr>
            <p:cNvPr id="57" name="그래픽 56" descr="오른쪽 화살표">
              <a:extLst>
                <a:ext uri="{FF2B5EF4-FFF2-40B4-BE49-F238E27FC236}">
                  <a16:creationId xmlns:a16="http://schemas.microsoft.com/office/drawing/2014/main" id="{4540D5FC-1B75-49C3-8724-FC6CAE00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6517746" y="2722190"/>
              <a:ext cx="441364" cy="441364"/>
            </a:xfrm>
            <a:prstGeom prst="rect">
              <a:avLst/>
            </a:prstGeom>
          </p:spPr>
        </p:pic>
        <p:pic>
          <p:nvPicPr>
            <p:cNvPr id="58" name="그래픽 57" descr="오른쪽 화살표">
              <a:extLst>
                <a:ext uri="{FF2B5EF4-FFF2-40B4-BE49-F238E27FC236}">
                  <a16:creationId xmlns:a16="http://schemas.microsoft.com/office/drawing/2014/main" id="{04F6D624-1C01-4D4D-B1B7-DAFF9080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43744" y="2115020"/>
              <a:ext cx="441364" cy="44136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93F448-F130-4E98-BBD5-A2EA0E7D9FCA}"/>
              </a:ext>
            </a:extLst>
          </p:cNvPr>
          <p:cNvSpPr txBox="1"/>
          <p:nvPr/>
        </p:nvSpPr>
        <p:spPr>
          <a:xfrm>
            <a:off x="855828" y="4044101"/>
            <a:ext cx="9009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Loss Function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[MIN, MAX ] =&gt; 2JSD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Generator, Discriminator Capacity Problem Occurred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1FCFAE-BCC3-45C4-9D11-B774A90E8800}"/>
              </a:ext>
            </a:extLst>
          </p:cNvPr>
          <p:cNvSpPr txBox="1"/>
          <p:nvPr/>
        </p:nvSpPr>
        <p:spPr>
          <a:xfrm>
            <a:off x="574265" y="5905343"/>
            <a:ext cx="92913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dirty="0">
              <a:latin typeface="+mj-ea"/>
              <a:ea typeface="+mj-ea"/>
            </a:endParaRPr>
          </a:p>
          <a:p>
            <a:r>
              <a:rPr lang="ko-KR" altLang="en-US" sz="1100" dirty="0">
                <a:latin typeface="+mj-ea"/>
                <a:ea typeface="+mj-ea"/>
              </a:rPr>
              <a:t>KLD ; 쿨백 라이블러 발산 </a:t>
            </a:r>
            <a:r>
              <a:rPr lang="en-US" altLang="ko-KR" sz="1100" dirty="0">
                <a:latin typeface="+mj-ea"/>
                <a:ea typeface="+mj-ea"/>
              </a:rPr>
              <a:t>–</a:t>
            </a:r>
            <a:r>
              <a:rPr lang="ko-KR" altLang="en-US" sz="1100" dirty="0">
                <a:latin typeface="+mj-ea"/>
                <a:ea typeface="+mj-ea"/>
              </a:rPr>
              <a:t> 비가역적 성질에 의해 실질적 적용이 어려움</a:t>
            </a:r>
          </a:p>
          <a:p>
            <a:r>
              <a:rPr lang="ko-KR" altLang="en-US" sz="1100" dirty="0">
                <a:latin typeface="+mj-ea"/>
                <a:ea typeface="+mj-ea"/>
              </a:rPr>
              <a:t>JSD ; 젠슨-섀넌 발산 - 2개의 KLD를 구하여 평균을 구함. 수학적으로 계산.</a:t>
            </a:r>
          </a:p>
          <a:p>
            <a:r>
              <a:rPr lang="ko-KR" altLang="en-US" sz="1100" dirty="0">
                <a:latin typeface="+mj-ea"/>
                <a:ea typeface="+mj-ea"/>
              </a:rPr>
              <a:t>거리함수와 Wasserstein 거리 - 가우시안 분포를 다른 가우시안 분포로의 정규화할 때, 비용을 계산. 가장 적은 비용 채택[EarthMover]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19AD8C-5E2F-4A39-8B64-52216A51B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8" y="4809719"/>
            <a:ext cx="2846029" cy="11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8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30FFA-B3B6-4AF0-AA95-3EC767E8922C}"/>
              </a:ext>
            </a:extLst>
          </p:cNvPr>
          <p:cNvSpPr txBox="1"/>
          <p:nvPr/>
        </p:nvSpPr>
        <p:spPr>
          <a:xfrm>
            <a:off x="2422321" y="279321"/>
            <a:ext cx="90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From Nvidia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3BA560-D794-43D7-83CD-39FD6BDA1E51}"/>
              </a:ext>
            </a:extLst>
          </p:cNvPr>
          <p:cNvSpPr/>
          <p:nvPr/>
        </p:nvSpPr>
        <p:spPr>
          <a:xfrm>
            <a:off x="2823856" y="4375552"/>
            <a:ext cx="1179951" cy="16303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9E977-BA11-40FB-A992-8AAEA8246037}"/>
              </a:ext>
            </a:extLst>
          </p:cNvPr>
          <p:cNvSpPr txBox="1"/>
          <p:nvPr/>
        </p:nvSpPr>
        <p:spPr>
          <a:xfrm>
            <a:off x="2924436" y="4990695"/>
            <a:ext cx="9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Linear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AF083-0630-484F-B298-28E77C91A93C}"/>
              </a:ext>
            </a:extLst>
          </p:cNvPr>
          <p:cNvSpPr/>
          <p:nvPr/>
        </p:nvSpPr>
        <p:spPr>
          <a:xfrm>
            <a:off x="5257364" y="4375551"/>
            <a:ext cx="1179951" cy="1630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CA5D4-7D87-4630-B22B-4544AB4105B1}"/>
              </a:ext>
            </a:extLst>
          </p:cNvPr>
          <p:cNvSpPr txBox="1"/>
          <p:nvPr/>
        </p:nvSpPr>
        <p:spPr>
          <a:xfrm>
            <a:off x="5244844" y="5031948"/>
            <a:ext cx="131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Softmax</a:t>
            </a:r>
          </a:p>
        </p:txBody>
      </p:sp>
      <p:pic>
        <p:nvPicPr>
          <p:cNvPr id="10" name="그래픽 9" descr="오른쪽 화살표">
            <a:extLst>
              <a:ext uri="{FF2B5EF4-FFF2-40B4-BE49-F238E27FC236}">
                <a16:creationId xmlns:a16="http://schemas.microsoft.com/office/drawing/2014/main" id="{8D19B6DB-9184-4E48-8353-6823CFBF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6625" y="4990694"/>
            <a:ext cx="441364" cy="441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65AEA-080E-4852-B512-FA24346909AA}"/>
              </a:ext>
            </a:extLst>
          </p:cNvPr>
          <p:cNvSpPr txBox="1"/>
          <p:nvPr/>
        </p:nvSpPr>
        <p:spPr>
          <a:xfrm>
            <a:off x="1365697" y="4867584"/>
            <a:ext cx="44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</p:txBody>
      </p:sp>
      <p:pic>
        <p:nvPicPr>
          <p:cNvPr id="13" name="그래픽 12" descr="오른쪽 화살표">
            <a:extLst>
              <a:ext uri="{FF2B5EF4-FFF2-40B4-BE49-F238E27FC236}">
                <a16:creationId xmlns:a16="http://schemas.microsoft.com/office/drawing/2014/main" id="{0EF7A4B7-2A61-4425-83FB-F2030CE6D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674" y="4970067"/>
            <a:ext cx="441364" cy="441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979225-C40B-4750-8F80-013B223A301C}"/>
              </a:ext>
            </a:extLst>
          </p:cNvPr>
          <p:cNvSpPr txBox="1"/>
          <p:nvPr/>
        </p:nvSpPr>
        <p:spPr>
          <a:xfrm>
            <a:off x="6748770" y="4867584"/>
            <a:ext cx="6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Ŷ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E8F8D-EF0D-47D8-B418-B50A0B6B55A2}"/>
              </a:ext>
            </a:extLst>
          </p:cNvPr>
          <p:cNvSpPr txBox="1"/>
          <p:nvPr/>
        </p:nvSpPr>
        <p:spPr>
          <a:xfrm>
            <a:off x="4315262" y="4544418"/>
            <a:ext cx="44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6D25D-68CF-4A7C-8E69-D8050F4E8BF4}"/>
              </a:ext>
            </a:extLst>
          </p:cNvPr>
          <p:cNvSpPr txBox="1"/>
          <p:nvPr/>
        </p:nvSpPr>
        <p:spPr>
          <a:xfrm>
            <a:off x="838666" y="2945106"/>
            <a:ext cx="9009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/>
              <a:t>Batch Normalization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Instance Normalization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Adaptive Normalization [Hybrid Form]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A6AEE6-106E-45EC-B31D-28EE0A7AC8D0}"/>
              </a:ext>
            </a:extLst>
          </p:cNvPr>
          <p:cNvSpPr/>
          <p:nvPr/>
        </p:nvSpPr>
        <p:spPr>
          <a:xfrm>
            <a:off x="9783761" y="1384141"/>
            <a:ext cx="1179951" cy="1630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667BE-121C-4A1C-847E-34D29D2ECF75}"/>
              </a:ext>
            </a:extLst>
          </p:cNvPr>
          <p:cNvSpPr/>
          <p:nvPr/>
        </p:nvSpPr>
        <p:spPr>
          <a:xfrm>
            <a:off x="9624370" y="1485749"/>
            <a:ext cx="1179951" cy="1630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206CFF-FDEE-4A5B-B7E0-293EAED8B73B}"/>
              </a:ext>
            </a:extLst>
          </p:cNvPr>
          <p:cNvSpPr/>
          <p:nvPr/>
        </p:nvSpPr>
        <p:spPr>
          <a:xfrm>
            <a:off x="9464979" y="1632427"/>
            <a:ext cx="1179951" cy="1630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A179C9-BB98-4676-BEA4-395664471216}"/>
              </a:ext>
            </a:extLst>
          </p:cNvPr>
          <p:cNvSpPr/>
          <p:nvPr/>
        </p:nvSpPr>
        <p:spPr>
          <a:xfrm>
            <a:off x="7531417" y="1650654"/>
            <a:ext cx="1179951" cy="16303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F3931C-2BE4-4C96-88B6-51E4261C9B5E}"/>
              </a:ext>
            </a:extLst>
          </p:cNvPr>
          <p:cNvSpPr/>
          <p:nvPr/>
        </p:nvSpPr>
        <p:spPr>
          <a:xfrm>
            <a:off x="6229076" y="1650654"/>
            <a:ext cx="1179951" cy="16303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C9D5C5-984F-4207-9834-FFA85A22011C}"/>
              </a:ext>
            </a:extLst>
          </p:cNvPr>
          <p:cNvSpPr txBox="1"/>
          <p:nvPr/>
        </p:nvSpPr>
        <p:spPr>
          <a:xfrm>
            <a:off x="6231997" y="2253025"/>
            <a:ext cx="123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Instance Normalization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5A8-2918-434C-8ABC-FF85CEBB2B4B}"/>
              </a:ext>
            </a:extLst>
          </p:cNvPr>
          <p:cNvSpPr txBox="1"/>
          <p:nvPr/>
        </p:nvSpPr>
        <p:spPr>
          <a:xfrm>
            <a:off x="9486400" y="2234798"/>
            <a:ext cx="123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Batch Normalization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8B3DE5B-CD09-4224-A459-A28BD48B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66" y="5513915"/>
            <a:ext cx="1495425" cy="4667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983F657-ED02-43F7-9769-1F7E27EE798C}"/>
              </a:ext>
            </a:extLst>
          </p:cNvPr>
          <p:cNvSpPr txBox="1"/>
          <p:nvPr/>
        </p:nvSpPr>
        <p:spPr>
          <a:xfrm>
            <a:off x="241501" y="186989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Style GAN</a:t>
            </a:r>
            <a:endParaRPr lang="ko-KR" altLang="en-US" sz="3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9F8937-BC79-40C7-A889-35827FAD34EF}"/>
              </a:ext>
            </a:extLst>
          </p:cNvPr>
          <p:cNvSpPr/>
          <p:nvPr/>
        </p:nvSpPr>
        <p:spPr>
          <a:xfrm>
            <a:off x="241501" y="721352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5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7CDB4-3DD1-4883-AE35-B597A7F1B5AE}"/>
              </a:ext>
            </a:extLst>
          </p:cNvPr>
          <p:cNvSpPr txBox="1"/>
          <p:nvPr/>
        </p:nvSpPr>
        <p:spPr>
          <a:xfrm>
            <a:off x="1051168" y="2077937"/>
            <a:ext cx="4207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SEED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ENTANGLED / DISENTANGLED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Z to pixel Desired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7CF20-EC56-4E06-982A-322FECB3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289" y="1827469"/>
            <a:ext cx="3626272" cy="16312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761F62-7CBA-4C5F-B57B-5052AC1384E6}"/>
              </a:ext>
            </a:extLst>
          </p:cNvPr>
          <p:cNvSpPr txBox="1"/>
          <p:nvPr/>
        </p:nvSpPr>
        <p:spPr>
          <a:xfrm>
            <a:off x="5845347" y="3413065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Pixel to pixel ? Efficiency Loss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90E1D3-E7E1-4A8F-A281-CD5E6E415760}"/>
              </a:ext>
            </a:extLst>
          </p:cNvPr>
          <p:cNvSpPr/>
          <p:nvPr/>
        </p:nvSpPr>
        <p:spPr>
          <a:xfrm rot="5400000" flipV="1">
            <a:off x="4240037" y="2806789"/>
            <a:ext cx="1905498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6AC495-A0FC-4C9B-9539-22C6E4632A27}"/>
              </a:ext>
            </a:extLst>
          </p:cNvPr>
          <p:cNvGrpSpPr/>
          <p:nvPr/>
        </p:nvGrpSpPr>
        <p:grpSpPr>
          <a:xfrm>
            <a:off x="965797" y="4992510"/>
            <a:ext cx="4608272" cy="923330"/>
            <a:chOff x="1821474" y="4714043"/>
            <a:chExt cx="4608272" cy="9233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A48816C-854D-42C3-9ACD-4F613F7DFDCD}"/>
                </a:ext>
              </a:extLst>
            </p:cNvPr>
            <p:cNvSpPr/>
            <p:nvPr/>
          </p:nvSpPr>
          <p:spPr>
            <a:xfrm>
              <a:off x="1821474" y="4768634"/>
              <a:ext cx="1386914" cy="7684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D150BB-8209-4FC1-B47F-375A62EFE4B6}"/>
                </a:ext>
              </a:extLst>
            </p:cNvPr>
            <p:cNvSpPr/>
            <p:nvPr/>
          </p:nvSpPr>
          <p:spPr>
            <a:xfrm>
              <a:off x="5042832" y="4736504"/>
              <a:ext cx="1386914" cy="7684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3C7BCE-E9FE-4D10-8D4E-D091CEB36DFB}"/>
                </a:ext>
              </a:extLst>
            </p:cNvPr>
            <p:cNvSpPr txBox="1"/>
            <p:nvPr/>
          </p:nvSpPr>
          <p:spPr>
            <a:xfrm>
              <a:off x="5106950" y="4891238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X</a:t>
              </a:r>
            </a:p>
            <a:p>
              <a:pPr algn="ctr"/>
              <a:r>
                <a:rPr lang="en-US" altLang="ko-KR" sz="1400" dirty="0"/>
                <a:t>Discriminator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095E4-7CC9-4122-965F-16E0149BFB7C}"/>
                </a:ext>
              </a:extLst>
            </p:cNvPr>
            <p:cNvSpPr txBox="1"/>
            <p:nvPr/>
          </p:nvSpPr>
          <p:spPr>
            <a:xfrm>
              <a:off x="2032935" y="4984749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Generator</a:t>
              </a:r>
              <a:endParaRPr lang="ko-KR" altLang="en-US" sz="14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059C25-8208-414D-AA04-3CC9F4AA0DC4}"/>
                </a:ext>
              </a:extLst>
            </p:cNvPr>
            <p:cNvSpPr/>
            <p:nvPr/>
          </p:nvSpPr>
          <p:spPr>
            <a:xfrm rot="10800000" flipV="1">
              <a:off x="3201452" y="5129988"/>
              <a:ext cx="184138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ABBD72-5DD6-4C74-BBB7-C5F9DF31BC1C}"/>
                </a:ext>
              </a:extLst>
            </p:cNvPr>
            <p:cNvSpPr txBox="1"/>
            <p:nvPr/>
          </p:nvSpPr>
          <p:spPr>
            <a:xfrm>
              <a:off x="3380348" y="4714043"/>
              <a:ext cx="148922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/>
                <a:t>MUST BE</a:t>
              </a:r>
            </a:p>
            <a:p>
              <a:pPr algn="ctr"/>
              <a:endParaRPr lang="en-US" altLang="ko-KR" sz="1800" b="1" dirty="0"/>
            </a:p>
            <a:p>
              <a:r>
                <a:rPr lang="en-US" altLang="ko-KR" sz="1800" b="1" dirty="0"/>
                <a:t>ENTANGLED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211CC12-123C-48B7-B216-3FECFAED7324}"/>
              </a:ext>
            </a:extLst>
          </p:cNvPr>
          <p:cNvSpPr txBox="1"/>
          <p:nvPr/>
        </p:nvSpPr>
        <p:spPr>
          <a:xfrm>
            <a:off x="241501" y="186989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Style GAN</a:t>
            </a:r>
            <a:endParaRPr lang="ko-KR" altLang="en-US" sz="32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042DBE-B5BD-4175-B300-19F964AEAB55}"/>
              </a:ext>
            </a:extLst>
          </p:cNvPr>
          <p:cNvSpPr/>
          <p:nvPr/>
        </p:nvSpPr>
        <p:spPr>
          <a:xfrm>
            <a:off x="241501" y="721352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1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C132F-EF09-4D83-941C-B189705C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6959" r="5859" b="2221"/>
          <a:stretch/>
        </p:blipFill>
        <p:spPr>
          <a:xfrm>
            <a:off x="811952" y="2841335"/>
            <a:ext cx="6761528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241501" y="186989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Style GAN</a:t>
            </a:r>
            <a:endParaRPr lang="ko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31310F-5306-4030-A508-D69E8A35221D}"/>
              </a:ext>
            </a:extLst>
          </p:cNvPr>
          <p:cNvSpPr/>
          <p:nvPr/>
        </p:nvSpPr>
        <p:spPr>
          <a:xfrm>
            <a:off x="241501" y="721352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68079-155F-41ED-9761-F26BB3A4EB50}"/>
              </a:ext>
            </a:extLst>
          </p:cNvPr>
          <p:cNvSpPr txBox="1"/>
          <p:nvPr/>
        </p:nvSpPr>
        <p:spPr>
          <a:xfrm>
            <a:off x="811952" y="1078852"/>
            <a:ext cx="4207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Style Transfer Network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X : Seed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Y : Seed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D30E7-5252-4361-AE10-31614319FC6D}"/>
              </a:ext>
            </a:extLst>
          </p:cNvPr>
          <p:cNvSpPr txBox="1"/>
          <p:nvPr/>
        </p:nvSpPr>
        <p:spPr>
          <a:xfrm>
            <a:off x="811952" y="3028890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A14C0-99CB-4254-BAE7-104065B7996B}"/>
              </a:ext>
            </a:extLst>
          </p:cNvPr>
          <p:cNvSpPr txBox="1"/>
          <p:nvPr/>
        </p:nvSpPr>
        <p:spPr>
          <a:xfrm>
            <a:off x="776608" y="4206366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4769C-96A2-4226-AC7D-B30A8B2BA5D3}"/>
              </a:ext>
            </a:extLst>
          </p:cNvPr>
          <p:cNvSpPr txBox="1"/>
          <p:nvPr/>
        </p:nvSpPr>
        <p:spPr>
          <a:xfrm>
            <a:off x="3906596" y="3905104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37F81-2667-41EE-9B94-6C6C57127D74}"/>
              </a:ext>
            </a:extLst>
          </p:cNvPr>
          <p:cNvSpPr txBox="1"/>
          <p:nvPr/>
        </p:nvSpPr>
        <p:spPr>
          <a:xfrm>
            <a:off x="5366158" y="5571162"/>
            <a:ext cx="290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Loss Function with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A8F96-1130-47BE-9E56-DACD85A137BB}"/>
              </a:ext>
            </a:extLst>
          </p:cNvPr>
          <p:cNvSpPr txBox="1"/>
          <p:nvPr/>
        </p:nvSpPr>
        <p:spPr>
          <a:xfrm>
            <a:off x="7766427" y="4406421"/>
            <a:ext cx="2812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Loss Function with 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A2CCC-DEFA-47CA-9C8D-F4FECB1346A3}"/>
              </a:ext>
            </a:extLst>
          </p:cNvPr>
          <p:cNvSpPr txBox="1"/>
          <p:nvPr/>
        </p:nvSpPr>
        <p:spPr>
          <a:xfrm>
            <a:off x="5180515" y="3429000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X’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1C2D0-E094-4310-9137-8DC4D0451C2A}"/>
              </a:ext>
            </a:extLst>
          </p:cNvPr>
          <p:cNvSpPr txBox="1"/>
          <p:nvPr/>
        </p:nvSpPr>
        <p:spPr>
          <a:xfrm>
            <a:off x="2246474" y="5171052"/>
            <a:ext cx="5327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T is function with X</a:t>
            </a:r>
          </a:p>
        </p:txBody>
      </p:sp>
    </p:spTree>
    <p:extLst>
      <p:ext uri="{BB962C8B-B14F-4D97-AF65-F5344CB8AC3E}">
        <p14:creationId xmlns:p14="http://schemas.microsoft.com/office/powerpoint/2010/main" val="225812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C132F-EF09-4D83-941C-B189705C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6959" r="5859" b="2221"/>
          <a:stretch/>
        </p:blipFill>
        <p:spPr>
          <a:xfrm>
            <a:off x="811952" y="2841335"/>
            <a:ext cx="6761528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811952" y="908386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Original Style GAN</a:t>
            </a:r>
            <a:endParaRPr lang="ko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31310F-5306-4030-A508-D69E8A35221D}"/>
              </a:ext>
            </a:extLst>
          </p:cNvPr>
          <p:cNvSpPr/>
          <p:nvPr/>
        </p:nvSpPr>
        <p:spPr>
          <a:xfrm>
            <a:off x="811952" y="1442749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68079-155F-41ED-9761-F26BB3A4EB50}"/>
              </a:ext>
            </a:extLst>
          </p:cNvPr>
          <p:cNvSpPr txBox="1"/>
          <p:nvPr/>
        </p:nvSpPr>
        <p:spPr>
          <a:xfrm>
            <a:off x="811952" y="1771874"/>
            <a:ext cx="4207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Style Transfer Network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X : Seed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/>
              <a:t>Y : Seed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D30E7-5252-4361-AE10-31614319FC6D}"/>
              </a:ext>
            </a:extLst>
          </p:cNvPr>
          <p:cNvSpPr txBox="1"/>
          <p:nvPr/>
        </p:nvSpPr>
        <p:spPr>
          <a:xfrm>
            <a:off x="811952" y="3028890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A14C0-99CB-4254-BAE7-104065B7996B}"/>
              </a:ext>
            </a:extLst>
          </p:cNvPr>
          <p:cNvSpPr txBox="1"/>
          <p:nvPr/>
        </p:nvSpPr>
        <p:spPr>
          <a:xfrm>
            <a:off x="776608" y="4206366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4769C-96A2-4226-AC7D-B30A8B2BA5D3}"/>
              </a:ext>
            </a:extLst>
          </p:cNvPr>
          <p:cNvSpPr txBox="1"/>
          <p:nvPr/>
        </p:nvSpPr>
        <p:spPr>
          <a:xfrm>
            <a:off x="3906596" y="3905104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37F81-2667-41EE-9B94-6C6C57127D74}"/>
              </a:ext>
            </a:extLst>
          </p:cNvPr>
          <p:cNvSpPr txBox="1"/>
          <p:nvPr/>
        </p:nvSpPr>
        <p:spPr>
          <a:xfrm>
            <a:off x="5366158" y="5571162"/>
            <a:ext cx="290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Loss Function with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A8F96-1130-47BE-9E56-DACD85A137BB}"/>
              </a:ext>
            </a:extLst>
          </p:cNvPr>
          <p:cNvSpPr txBox="1"/>
          <p:nvPr/>
        </p:nvSpPr>
        <p:spPr>
          <a:xfrm>
            <a:off x="7036584" y="4565451"/>
            <a:ext cx="2812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Loss Function with 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A2CCC-DEFA-47CA-9C8D-F4FECB1346A3}"/>
              </a:ext>
            </a:extLst>
          </p:cNvPr>
          <p:cNvSpPr txBox="1"/>
          <p:nvPr/>
        </p:nvSpPr>
        <p:spPr>
          <a:xfrm>
            <a:off x="5180515" y="3429000"/>
            <a:ext cx="37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X’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1C2D0-E094-4310-9137-8DC4D0451C2A}"/>
              </a:ext>
            </a:extLst>
          </p:cNvPr>
          <p:cNvSpPr txBox="1"/>
          <p:nvPr/>
        </p:nvSpPr>
        <p:spPr>
          <a:xfrm>
            <a:off x="2246474" y="5171052"/>
            <a:ext cx="5327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T is function with X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C9AA48-C833-4482-9C2D-61922B71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26" y="1078772"/>
            <a:ext cx="2840242" cy="17541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7F101-AA8C-4ABD-A236-4C3814E36555}"/>
                  </a:ext>
                </a:extLst>
              </p:cNvPr>
              <p:cNvSpPr txBox="1"/>
              <p:nvPr/>
            </p:nvSpPr>
            <p:spPr>
              <a:xfrm>
                <a:off x="5019030" y="4864734"/>
                <a:ext cx="376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m:rPr>
                              <m:nor/>
                            </m:rPr>
                            <a:rPr lang="ko-KR" altLang="en-US" b="1" dirty="0">
                              <a:solidFill>
                                <a:srgbClr val="FFFF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7F101-AA8C-4ABD-A236-4C3814E3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0" y="4864734"/>
                <a:ext cx="376898" cy="276999"/>
              </a:xfrm>
              <a:prstGeom prst="rect">
                <a:avLst/>
              </a:prstGeom>
              <a:blipFill>
                <a:blip r:embed="rId4"/>
                <a:stretch>
                  <a:fillRect l="-16129" r="-3226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E7EEAB-D7F8-463F-8E2C-E1C59717E42E}"/>
              </a:ext>
            </a:extLst>
          </p:cNvPr>
          <p:cNvSpPr txBox="1"/>
          <p:nvPr/>
        </p:nvSpPr>
        <p:spPr>
          <a:xfrm>
            <a:off x="2664135" y="3339357"/>
            <a:ext cx="76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G(T)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D5B8DA-61AE-439F-9B87-742622533ECC}"/>
                  </a:ext>
                </a:extLst>
              </p:cNvPr>
              <p:cNvSpPr txBox="1"/>
              <p:nvPr/>
            </p:nvSpPr>
            <p:spPr>
              <a:xfrm>
                <a:off x="6096000" y="3629055"/>
                <a:ext cx="652358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m:rPr>
                              <m:nor/>
                            </m:rPr>
                            <a:rPr lang="ko-KR" altLang="en-US" b="1" dirty="0">
                              <a:solidFill>
                                <a:srgbClr val="FFFF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altLang="ko-KR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altLang="ko-KR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D5B8DA-61AE-439F-9B87-74262253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29055"/>
                <a:ext cx="652358" cy="303673"/>
              </a:xfrm>
              <a:prstGeom prst="rect">
                <a:avLst/>
              </a:prstGeom>
              <a:blipFill>
                <a:blip r:embed="rId5"/>
                <a:stretch>
                  <a:fillRect l="-9346" r="-6542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36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39DA0C-3AC3-4292-A3C8-6A739070C4C8}"/>
              </a:ext>
            </a:extLst>
          </p:cNvPr>
          <p:cNvSpPr txBox="1"/>
          <p:nvPr/>
        </p:nvSpPr>
        <p:spPr>
          <a:xfrm>
            <a:off x="811952" y="908386"/>
            <a:ext cx="344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NVIDIA Style GAN</a:t>
            </a:r>
            <a:endParaRPr lang="ko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31310F-5306-4030-A508-D69E8A35221D}"/>
              </a:ext>
            </a:extLst>
          </p:cNvPr>
          <p:cNvSpPr/>
          <p:nvPr/>
        </p:nvSpPr>
        <p:spPr>
          <a:xfrm>
            <a:off x="811952" y="1442749"/>
            <a:ext cx="3592268" cy="10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A8F96-1130-47BE-9E56-DACD85A137BB}"/>
              </a:ext>
            </a:extLst>
          </p:cNvPr>
          <p:cNvSpPr txBox="1"/>
          <p:nvPr/>
        </p:nvSpPr>
        <p:spPr>
          <a:xfrm>
            <a:off x="879065" y="2027524"/>
            <a:ext cx="5370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Scale Vector[Non-Pixel To Pixel]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DISENTANGLED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ALTERNATIVE GENERATOR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INTERMEDIATE LATENT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5289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E86332F479B34B9DA54C588BB3AC70" ma:contentTypeVersion="4" ma:contentTypeDescription="새 문서를 만듭니다." ma:contentTypeScope="" ma:versionID="3f09b809d9c84cc5d067bd9eb80b8929">
  <xsd:schema xmlns:xsd="http://www.w3.org/2001/XMLSchema" xmlns:xs="http://www.w3.org/2001/XMLSchema" xmlns:p="http://schemas.microsoft.com/office/2006/metadata/properties" xmlns:ns3="4cfcf2d1-6521-431b-a715-fd8f0d8a3a20" targetNamespace="http://schemas.microsoft.com/office/2006/metadata/properties" ma:root="true" ma:fieldsID="776699c1d01208cec50efcf4e28a1280" ns3:_="">
    <xsd:import namespace="4cfcf2d1-6521-431b-a715-fd8f0d8a3a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cf2d1-6521-431b-a715-fd8f0d8a3a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8C723-0705-415C-9DFE-E8137D95C0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fcf2d1-6521-431b-a715-fd8f0d8a3a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BF201E-735E-4EBC-B9BE-CB090895BF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4020F-B585-4C24-AD59-6BBCA2894A5A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cfcf2d1-6521-431b-a715-fd8f0d8a3a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367</Words>
  <Application>Microsoft Office PowerPoint</Application>
  <PresentationFormat>와이드스크린</PresentationFormat>
  <Paragraphs>134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2015102747@office.khu.ac.kr</dc:creator>
  <cp:lastModifiedBy>이재빈</cp:lastModifiedBy>
  <cp:revision>2</cp:revision>
  <dcterms:created xsi:type="dcterms:W3CDTF">2020-07-22T00:13:46Z</dcterms:created>
  <dcterms:modified xsi:type="dcterms:W3CDTF">2020-07-22T08:04:24Z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0x010100F0E86332F479B34B9DA54C588BB3AC70</vt:lpwstr>
  </property>
</Properties>
</file>